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326" r:id="rId6"/>
    <p:sldId id="321" r:id="rId7"/>
    <p:sldId id="322" r:id="rId8"/>
    <p:sldId id="323" r:id="rId9"/>
    <p:sldId id="324" r:id="rId10"/>
    <p:sldId id="325" r:id="rId11"/>
    <p:sldId id="290" r:id="rId12"/>
    <p:sldId id="291" r:id="rId13"/>
    <p:sldId id="319" r:id="rId14"/>
    <p:sldId id="320" r:id="rId15"/>
    <p:sldId id="310" r:id="rId16"/>
    <p:sldId id="260" r:id="rId17"/>
    <p:sldId id="261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28"/>
    <p:restoredTop sz="94656"/>
  </p:normalViewPr>
  <p:slideViewPr>
    <p:cSldViewPr snapToGrid="0" snapToObjects="1">
      <p:cViewPr varScale="1">
        <p:scale>
          <a:sx n="75" d="100"/>
          <a:sy n="75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3026-8DAF-2840-97C7-95ABE19461B3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377C8-9BE6-C348-877D-AEEE21B0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4C8B7C-37BF-F047-BF89-06BFA56904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E0CE0BC-9451-3C4A-812B-C5DF9F597A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69DB661-4731-3742-8684-4E876856D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1A837B-CDE3-8844-878E-24884F44709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5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9984CAD-BFCC-2E4F-A387-B1DB67D7A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C71B6FC-014B-3B44-994F-775258E2A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983A5E1-0971-AB48-8A9A-96C6318D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6633C6-354F-854C-80E7-8A4117D3D999}" type="slidenum">
              <a:rPr lang="en-US" altLang="en-US" sz="1200" smtClean="0">
                <a:latin typeface="Calibri" panose="020F0502020204030204" pitchFamily="34" charset="0"/>
              </a:rPr>
              <a:pPr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2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E805069-589C-954A-86EA-A278DEFB87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33F9C4C-9CE1-AA42-BA6E-377D6EDA8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F587CBE-F821-2C43-AF8C-7CD7DF29A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87FC17-CF7B-E549-B64F-CE6C65F9841A}" type="slidenum">
              <a:rPr lang="en-US" altLang="en-US" sz="1200" smtClean="0">
                <a:latin typeface="Calibri" panose="020F0502020204030204" pitchFamily="34" charset="0"/>
              </a:rPr>
              <a:pPr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A96B99B-91EC-1642-B8BD-43F001A23C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4C58722-3B4C-7540-8A63-033E69803D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66A5F47-9812-DE4A-8377-9F07165B6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96D316-35E2-B545-8BDA-9236C913AD70}" type="slidenum">
              <a:rPr lang="en-US" altLang="en-US" sz="1200" smtClean="0">
                <a:latin typeface="Calibri" panose="020F0502020204030204" pitchFamily="34" charset="0"/>
              </a:rPr>
              <a:pPr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4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9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0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7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6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61D982-3F43-2349-B3DE-590D7054744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C6B892-2035-514F-88DA-024EF8EFD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1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160-B8E0-C743-B08F-6CB32647F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Practices: Honors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DC593-3BDF-9C43-BB5E-398877F03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to do when your students are smarter than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D7123-C9C6-3449-9BD5-08E2060D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23096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7DD-1459-DF4B-9D00-1B98544A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Look Into Learning Outcomes and Student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0951-AB35-9C4C-A49C-FDA3E731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Handout  </a:t>
            </a:r>
            <a:r>
              <a:rPr lang="en-US"/>
              <a:t>(provided)and </a:t>
            </a:r>
            <a:r>
              <a:rPr lang="en-US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58584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AF1A6B7-2E86-4872-90BC-44BA69416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858" y="1992086"/>
            <a:ext cx="9144000" cy="21336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18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4000" dirty="0">
                <a:latin typeface="+mn-lt"/>
                <a:ea typeface="+mn-ea"/>
                <a:cs typeface="Times New Roman" panose="02020603050405020304" pitchFamily="18" charset="0"/>
              </a:rPr>
              <a:t>Table of evidence: An i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nformation synthesis strategy for honors students</a:t>
            </a:r>
            <a:br>
              <a:rPr lang="en-US" sz="2800" dirty="0">
                <a:latin typeface="+mn-lt"/>
                <a:cs typeface="Times New Roman" panose="02020603050405020304" pitchFamily="18" charset="0"/>
              </a:rPr>
            </a:br>
            <a:br>
              <a:rPr lang="en-US" sz="28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cs typeface="Times New Roman" panose="02020603050405020304" pitchFamily="18" charset="0"/>
              </a:rPr>
              <a:t>Kristen Sethares</a:t>
            </a:r>
            <a:br>
              <a:rPr lang="en-US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cs typeface="Times New Roman" panose="02020603050405020304" pitchFamily="18" charset="0"/>
              </a:rPr>
              <a:t>Professor, College of Nursing and Health Sciences</a:t>
            </a:r>
            <a:endParaRPr lang="en-US" sz="24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3"/>
    </mc:Choice>
    <mc:Fallback xmlns="">
      <p:transition spd="slow" advTm="93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8DB995C-8C45-5F40-A8AE-0EA83B0B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31B6-E152-4D94-B0C7-4680876E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6657"/>
            <a:ext cx="8382000" cy="4876800"/>
          </a:xfrm>
        </p:spPr>
        <p:txBody>
          <a:bodyPr/>
          <a:lstStyle/>
          <a:p>
            <a:pPr marL="548640" indent="-411480">
              <a:spcAft>
                <a:spcPts val="0"/>
              </a:spcAft>
              <a:buSzPct val="65000"/>
              <a:defRPr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48640" indent="-411480">
              <a:spcAft>
                <a:spcPts val="0"/>
              </a:spcAft>
              <a:buSzPct val="65000"/>
              <a:defRPr/>
            </a:pPr>
            <a:r>
              <a:rPr lang="en-US" sz="2400" dirty="0">
                <a:cs typeface="Times New Roman" panose="02020603050405020304" pitchFamily="18" charset="0"/>
              </a:rPr>
              <a:t>Table of evidence is also known as a literature review matrix (Garrard, 2017).</a:t>
            </a:r>
          </a:p>
          <a:p>
            <a:pPr marL="548640" indent="-411480">
              <a:spcAft>
                <a:spcPts val="0"/>
              </a:spcAft>
              <a:buSzPct val="65000"/>
              <a:defRPr/>
            </a:pPr>
            <a:r>
              <a:rPr lang="en-US" sz="2400" dirty="0">
                <a:cs typeface="Times New Roman" panose="02020603050405020304" pitchFamily="18" charset="0"/>
              </a:rPr>
              <a:t>Honors students are often required to complete a culminating thesis that includes information from multiple written sources.</a:t>
            </a:r>
          </a:p>
          <a:p>
            <a:pPr marL="548640" indent="-411480">
              <a:spcAft>
                <a:spcPts val="0"/>
              </a:spcAft>
              <a:buSzPct val="65000"/>
              <a:defRPr/>
            </a:pPr>
            <a:r>
              <a:rPr lang="en-US" sz="2400" dirty="0">
                <a:cs typeface="Times New Roman" panose="02020603050405020304" pitchFamily="18" charset="0"/>
              </a:rPr>
              <a:t>Traditionally, students struggle with analysis and synthesis activities.</a:t>
            </a:r>
          </a:p>
          <a:p>
            <a:pPr marL="548640" indent="-411480">
              <a:spcAft>
                <a:spcPts val="0"/>
              </a:spcAft>
              <a:buSzPct val="65000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The reason for constructing a review matrix is to provide a basis for systematically analyzing the literature and writing a review of the lit­erature in the form of a synthesis (Myers &amp; Levin, 2012).</a:t>
            </a:r>
          </a:p>
          <a:p>
            <a:pPr marL="548640" indent="-411480">
              <a:spcAft>
                <a:spcPts val="0"/>
              </a:spcAft>
              <a:buSzPct val="65000"/>
              <a:defRPr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48640" indent="-411480">
              <a:spcAft>
                <a:spcPts val="0"/>
              </a:spcAft>
              <a:buSzPct val="65000"/>
              <a:defRPr/>
            </a:pP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8"/>
    </mc:Choice>
    <mc:Fallback xmlns="">
      <p:transition spd="slow" advTm="318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59F22F2-112D-874C-8CF5-FFC5CB12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B4010FB-93FD-0849-B485-DB685843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98172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Ask a research question that you intend to answer with your literature?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Search for evidence/literature.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Review abstracts of literature for fit with the research question.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Construct evidence tables with appropriate literature.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- Headings include: study citation/location, purpose, design/theory, methods/instruments/data collection, findings, reviewer comments on strengths and weaknesses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Read articles/books, websites to complete columns in the evidence table to answer your research question.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Use information from the table of evidence to construct a literature review. </a:t>
            </a:r>
          </a:p>
        </p:txBody>
      </p:sp>
    </p:spTree>
    <p:extLst>
      <p:ext uri="{BB962C8B-B14F-4D97-AF65-F5344CB8AC3E}">
        <p14:creationId xmlns:p14="http://schemas.microsoft.com/office/powerpoint/2010/main" val="20516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1"/>
    </mc:Choice>
    <mc:Fallback xmlns="">
      <p:transition spd="slow" advTm="2874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D3488C4-EB13-2847-882D-33139463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3285"/>
            <a:ext cx="10131425" cy="1456267"/>
          </a:xfrm>
        </p:spPr>
        <p:txBody>
          <a:bodyPr/>
          <a:lstStyle/>
          <a:p>
            <a:r>
              <a:rPr lang="en-US" altLang="en-US" dirty="0"/>
              <a:t>Exemplar of evidence table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239517-F5D5-46FF-990E-26B83D4A5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221636"/>
              </p:ext>
            </p:extLst>
          </p:nvPr>
        </p:nvGraphicFramePr>
        <p:xfrm>
          <a:off x="1752600" y="1473427"/>
          <a:ext cx="8686800" cy="522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274">
                  <a:extLst>
                    <a:ext uri="{9D8B030D-6E8A-4147-A177-3AD203B41FA5}">
                      <a16:colId xmlns:a16="http://schemas.microsoft.com/office/drawing/2014/main" val="149726838"/>
                    </a:ext>
                  </a:extLst>
                </a:gridCol>
                <a:gridCol w="1117319">
                  <a:extLst>
                    <a:ext uri="{9D8B030D-6E8A-4147-A177-3AD203B41FA5}">
                      <a16:colId xmlns:a16="http://schemas.microsoft.com/office/drawing/2014/main" val="3793387833"/>
                    </a:ext>
                  </a:extLst>
                </a:gridCol>
                <a:gridCol w="1293739">
                  <a:extLst>
                    <a:ext uri="{9D8B030D-6E8A-4147-A177-3AD203B41FA5}">
                      <a16:colId xmlns:a16="http://schemas.microsoft.com/office/drawing/2014/main" val="2510029120"/>
                    </a:ext>
                  </a:extLst>
                </a:gridCol>
                <a:gridCol w="1117319">
                  <a:extLst>
                    <a:ext uri="{9D8B030D-6E8A-4147-A177-3AD203B41FA5}">
                      <a16:colId xmlns:a16="http://schemas.microsoft.com/office/drawing/2014/main" val="146200329"/>
                    </a:ext>
                  </a:extLst>
                </a:gridCol>
                <a:gridCol w="1234932">
                  <a:extLst>
                    <a:ext uri="{9D8B030D-6E8A-4147-A177-3AD203B41FA5}">
                      <a16:colId xmlns:a16="http://schemas.microsoft.com/office/drawing/2014/main" val="679770930"/>
                    </a:ext>
                  </a:extLst>
                </a:gridCol>
                <a:gridCol w="1545298">
                  <a:extLst>
                    <a:ext uri="{9D8B030D-6E8A-4147-A177-3AD203B41FA5}">
                      <a16:colId xmlns:a16="http://schemas.microsoft.com/office/drawing/2014/main" val="1417376410"/>
                    </a:ext>
                  </a:extLst>
                </a:gridCol>
                <a:gridCol w="1307919">
                  <a:extLst>
                    <a:ext uri="{9D8B030D-6E8A-4147-A177-3AD203B41FA5}">
                      <a16:colId xmlns:a16="http://schemas.microsoft.com/office/drawing/2014/main" val="4246560312"/>
                    </a:ext>
                  </a:extLst>
                </a:gridCol>
              </a:tblGrid>
              <a:tr h="408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Location,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yr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, author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purpose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Design, data source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Sample, size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Instruments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(variables)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findings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comments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extLst>
                  <a:ext uri="{0D108BD9-81ED-4DB2-BD59-A6C34878D82A}">
                    <a16:rowId xmlns:a16="http://schemas.microsoft.com/office/drawing/2014/main" val="1551243393"/>
                  </a:ext>
                </a:extLst>
              </a:tr>
              <a:tr h="2090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Altice, 2012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USA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Evaluate contribution of symptom recognition and clinical factors to delay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prospective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descriptive, correlational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Interviewed during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hosp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Chart review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N =75,  hx of HF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74.7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yrs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old, 52% male, 85% white, 32% live alone, 50% NYHA 3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HFSA scale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NYHA, BNP , EF for severity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0 to 4 measure of soc support dev by author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Delay by duration of symptoms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Inc # of symptoms and acute pattern of symptoms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influ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care seeking and sought care sooner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Demo and physiological factors not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influ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delay (clinical)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Similar to my sample, did not look at social or behavioral factors only clinical and demographic factors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extLst>
                  <a:ext uri="{0D108BD9-81ED-4DB2-BD59-A6C34878D82A}">
                    <a16:rowId xmlns:a16="http://schemas.microsoft.com/office/drawing/2014/main" val="1461756025"/>
                  </a:ext>
                </a:extLst>
              </a:tr>
              <a:tr h="2721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Evangelista et al, 2000, USA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Determine reasons for care seeking delay in HF patients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Retrospective chart review, descriptive,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Reviewed charts after hosp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753 VA patients, 98% male, mean age 69 yrs, 61% white, 63% not married, 55% class 2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Delay time from symptom onset to hosp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Hx of HF hosp (Y/N)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Symptoms on admission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Mean delay 3 days,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Delay time increased with repeated admissions,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Dyspnea and edema most common symptoms, delay increased with dyspnea and edema, higher NYHA class, care from a PCP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Looked only at clinical and demographic variables, mostly male sample, retrospective, healthier by NYHA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extLst>
                  <a:ext uri="{0D108BD9-81ED-4DB2-BD59-A6C34878D82A}">
                    <a16:rowId xmlns:a16="http://schemas.microsoft.com/office/drawing/2014/main" val="338792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3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4C73322-79B0-EF46-B382-C511A2D5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References</a:t>
            </a:r>
          </a:p>
        </p:txBody>
      </p:sp>
      <p:sp>
        <p:nvSpPr>
          <p:cNvPr id="22531" name="Content Placeholder 7">
            <a:extLst>
              <a:ext uri="{FF2B5EF4-FFF2-40B4-BE49-F238E27FC236}">
                <a16:creationId xmlns:a16="http://schemas.microsoft.com/office/drawing/2014/main" id="{378E6483-2FA4-3342-AE23-842CB151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Garrard, J. (2017). </a:t>
            </a:r>
            <a:r>
              <a:rPr lang="en-US" altLang="en-US" sz="2400" i="1" dirty="0">
                <a:cs typeface="Times New Roman" panose="02020603050405020304" pitchFamily="18" charset="0"/>
              </a:rPr>
              <a:t>Health sciences literature review made easy   5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th</a:t>
            </a:r>
            <a:r>
              <a:rPr lang="en-US" altLang="en-US" sz="2400" i="1" dirty="0">
                <a:cs typeface="Times New Roman" panose="02020603050405020304" pitchFamily="18" charset="0"/>
              </a:rPr>
              <a:t> ed.). </a:t>
            </a:r>
            <a:r>
              <a:rPr lang="en-US" altLang="en-US" sz="2400" dirty="0">
                <a:cs typeface="Times New Roman" panose="02020603050405020304" pitchFamily="18" charset="0"/>
              </a:rPr>
              <a:t>Burlington, Ma: Jones and Bartlett Learning. 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Myers, G., &amp; Levin, R.F. (2012). Can you touch your toes? Using tables of evidence (TOES) to organize your evidence review. </a:t>
            </a:r>
            <a:r>
              <a:rPr lang="en-US" altLang="en-US" sz="2400" i="1" dirty="0">
                <a:cs typeface="Times New Roman" panose="02020603050405020304" pitchFamily="18" charset="0"/>
              </a:rPr>
              <a:t>Research and theory for nursing practice: An international journal, 26, </a:t>
            </a:r>
            <a:r>
              <a:rPr lang="en-US" altLang="en-US" sz="2400" dirty="0">
                <a:cs typeface="Times New Roman" panose="02020603050405020304" pitchFamily="18" charset="0"/>
              </a:rPr>
              <a:t>238-240. </a:t>
            </a:r>
          </a:p>
        </p:txBody>
      </p:sp>
    </p:spTree>
    <p:extLst>
      <p:ext uri="{BB962C8B-B14F-4D97-AF65-F5344CB8AC3E}">
        <p14:creationId xmlns:p14="http://schemas.microsoft.com/office/powerpoint/2010/main" val="414175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Honors “Carve-Out” Courses: What, When, How?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F1ECED1-B95B-DE41-A6FE-9119DA2BB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7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combined or mixed course</a:t>
            </a:r>
          </a:p>
          <a:p>
            <a:r>
              <a:rPr lang="en-US" sz="2800" dirty="0"/>
              <a:t>Typically 3-10 Honors seats</a:t>
            </a:r>
          </a:p>
          <a:p>
            <a:r>
              <a:rPr lang="en-US" sz="2800" dirty="0"/>
              <a:t>NOT multiple individual “contracts”</a:t>
            </a:r>
          </a:p>
          <a:p>
            <a:r>
              <a:rPr lang="en-US" sz="2800" dirty="0"/>
              <a:t>Emphasis on active learning and rigorous critical thinking</a:t>
            </a:r>
          </a:p>
          <a:p>
            <a:r>
              <a:rPr lang="en-US" sz="2800" dirty="0"/>
              <a:t>Quality over quantity </a:t>
            </a:r>
          </a:p>
          <a:p>
            <a:r>
              <a:rPr lang="en-US" sz="2800" dirty="0"/>
              <a:t>Service learning or real world application</a:t>
            </a:r>
          </a:p>
          <a:p>
            <a:r>
              <a:rPr lang="en-US" sz="2800" dirty="0"/>
              <a:t>Closer intellectual contact with instructor and other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What…?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Need not be overly time consuming. It is not an extra class. </a:t>
            </a:r>
          </a:p>
          <a:p>
            <a:r>
              <a:rPr lang="en-US" sz="2800" dirty="0"/>
              <a:t>Honors students should be responsible for their own learning. </a:t>
            </a:r>
          </a:p>
          <a:p>
            <a:r>
              <a:rPr lang="en-US" sz="2800" dirty="0"/>
              <a:t>Not a “second best” but an opportunity to experiment and challenge yourself</a:t>
            </a:r>
          </a:p>
          <a:p>
            <a:r>
              <a:rPr lang="en-US" sz="2800" dirty="0"/>
              <a:t>OFD learning cohort – best practices and design – Spring 2020 – will be a source of useful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For example: </a:t>
            </a:r>
          </a:p>
          <a:p>
            <a:endParaRPr lang="en-US" sz="2800" dirty="0"/>
          </a:p>
          <a:p>
            <a:r>
              <a:rPr lang="en-US" sz="2800" dirty="0"/>
              <a:t>A trial run</a:t>
            </a:r>
          </a:p>
          <a:p>
            <a:endParaRPr lang="en-US" sz="2800" dirty="0"/>
          </a:p>
          <a:p>
            <a:r>
              <a:rPr lang="en-US" sz="2800" dirty="0"/>
              <a:t>Scheduling difficulties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CC37-E25D-6346-9457-894C7B2B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Honors Honors?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FA4A-0B3E-244D-A203-6448187D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Philosophy of TALENT DEVELOPMENT</a:t>
            </a:r>
          </a:p>
          <a:p>
            <a:r>
              <a:rPr lang="en-US" sz="2400" dirty="0"/>
              <a:t>In-class and extracurricular activities</a:t>
            </a:r>
          </a:p>
          <a:p>
            <a:r>
              <a:rPr lang="en-US" sz="2400" dirty="0"/>
              <a:t>Multi- and interdisciplinary learning</a:t>
            </a:r>
          </a:p>
          <a:p>
            <a:r>
              <a:rPr lang="en-US" sz="2400" dirty="0"/>
              <a:t>Deeper, broader, and more complex than non-honors</a:t>
            </a:r>
          </a:p>
          <a:p>
            <a:r>
              <a:rPr lang="en-US" sz="2400" dirty="0"/>
              <a:t>Learner focused and learner directed environment</a:t>
            </a:r>
          </a:p>
          <a:p>
            <a:r>
              <a:rPr lang="en-US" sz="2400" dirty="0"/>
              <a:t>Frequent and close interactions of students with faculty</a:t>
            </a:r>
          </a:p>
          <a:p>
            <a:r>
              <a:rPr lang="en-US" sz="2400" dirty="0"/>
              <a:t>Emphasize communication and social skills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Speak with your chair and dean</a:t>
            </a:r>
          </a:p>
          <a:p>
            <a:endParaRPr lang="en-US" sz="2800" dirty="0"/>
          </a:p>
          <a:p>
            <a:r>
              <a:rPr lang="en-US" sz="2800" dirty="0"/>
              <a:t>Speak with Honors</a:t>
            </a:r>
          </a:p>
          <a:p>
            <a:endParaRPr lang="en-US" sz="2800" dirty="0"/>
          </a:p>
          <a:p>
            <a:r>
              <a:rPr lang="en-US" sz="2800" dirty="0"/>
              <a:t>Provide brief overview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CC37-E25D-6346-9457-894C7B2B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of Talent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49FF0-9A14-0545-A3D1-80D91304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D4A3E-488C-8F4C-ADAF-7E172CB7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2019109"/>
            <a:ext cx="7331653" cy="48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CC37-E25D-6346-9457-894C7B2B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Pillars of Honors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FA4A-0B3E-244D-A203-6448187D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73033"/>
          </a:xfrm>
        </p:spPr>
        <p:txBody>
          <a:bodyPr>
            <a:normAutofit/>
          </a:bodyPr>
          <a:lstStyle/>
          <a:p>
            <a:r>
              <a:rPr lang="en-US" sz="2400" b="1" dirty="0"/>
              <a:t>Creating Community</a:t>
            </a:r>
          </a:p>
          <a:p>
            <a:pPr lvl="1"/>
            <a:r>
              <a:rPr lang="en-US" sz="2200" dirty="0"/>
              <a:t>Inside and outside of classroom</a:t>
            </a:r>
          </a:p>
          <a:p>
            <a:pPr lvl="1"/>
            <a:r>
              <a:rPr lang="en-US" sz="2200" dirty="0"/>
              <a:t>Encourage working with different people (students AND faculty)</a:t>
            </a:r>
          </a:p>
          <a:p>
            <a:r>
              <a:rPr lang="en-US" sz="2400" b="1" dirty="0"/>
              <a:t>Enhancing Academic Competence</a:t>
            </a:r>
          </a:p>
          <a:p>
            <a:pPr lvl="1"/>
            <a:r>
              <a:rPr lang="en-US" sz="2200" dirty="0"/>
              <a:t>Introduce challenges and expect quality</a:t>
            </a:r>
          </a:p>
          <a:p>
            <a:pPr lvl="1"/>
            <a:r>
              <a:rPr lang="en-US" sz="2200" dirty="0"/>
              <a:t>Foster curiosity (encourage questions)</a:t>
            </a:r>
          </a:p>
          <a:p>
            <a:r>
              <a:rPr lang="en-US" sz="2400" b="1" dirty="0"/>
              <a:t>Bounded Freedom</a:t>
            </a:r>
          </a:p>
          <a:p>
            <a:pPr lvl="1"/>
            <a:r>
              <a:rPr lang="en-US" sz="2200" dirty="0"/>
              <a:t>Encourage experimentation</a:t>
            </a:r>
          </a:p>
          <a:p>
            <a:pPr lvl="1"/>
            <a:r>
              <a:rPr lang="en-US" sz="2200" dirty="0"/>
              <a:t>Balance of autonomy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BB117-5E70-674A-BA22-39BFB134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0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D601-1929-3C4D-98A2-1575ECA03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4E972-54A0-C649-AD1B-9BC5987A7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9FFA-73C8-FD49-AB64-A7201E6A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3132"/>
            <a:ext cx="10131425" cy="179273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Re-</a:t>
            </a:r>
            <a:r>
              <a:rPr lang="en-US" dirty="0" err="1"/>
              <a:t>IMaGINE</a:t>
            </a:r>
            <a:r>
              <a:rPr lang="en-US" dirty="0"/>
              <a:t> Curriculum NOT Just a COURSE&gt;&gt;&gt;</a:t>
            </a:r>
            <a:br>
              <a:rPr lang="en-US" dirty="0"/>
            </a:br>
            <a:r>
              <a:rPr lang="en-US" dirty="0"/>
              <a:t>Content: How will the  content distinguish this course or option as honors curriculum?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1DDE-BAB4-FC4D-839A-6203420BA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Focus on deeper (not necessarily broader) content </a:t>
            </a:r>
          </a:p>
          <a:p>
            <a:pPr fontAlgn="base"/>
            <a:r>
              <a:rPr lang="en-US" dirty="0"/>
              <a:t>Emphasize primary texts or recent publications within the discipline rather than textbooks </a:t>
            </a:r>
          </a:p>
          <a:p>
            <a:pPr fontAlgn="base"/>
            <a:r>
              <a:rPr lang="en-US" dirty="0"/>
              <a:t>Develop advanced reading, writing and information literacy skills </a:t>
            </a:r>
          </a:p>
          <a:p>
            <a:pPr fontAlgn="base"/>
            <a:r>
              <a:rPr lang="en-US" dirty="0"/>
              <a:t>Develop skills to evaluate claims, evidence and conclusions </a:t>
            </a:r>
          </a:p>
          <a:p>
            <a:pPr fontAlgn="base"/>
            <a:r>
              <a:rPr lang="en-US" dirty="0"/>
              <a:t>Explore relevant interdisciplinary connections </a:t>
            </a:r>
          </a:p>
          <a:p>
            <a:pPr fontAlgn="base"/>
            <a:r>
              <a:rPr lang="en-US" dirty="0"/>
              <a:t>Focus on methodologies within the discipline </a:t>
            </a:r>
          </a:p>
          <a:p>
            <a:pPr fontAlgn="base"/>
            <a:r>
              <a:rPr lang="en-US" dirty="0"/>
              <a:t>Demonstrate how professionals conduct discussions within the discipline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7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C376-B0A2-2649-9D3D-6AA2B33A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Re-imagine Curriculum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7AED-12BB-FA44-A84A-67258686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Instruction:</a:t>
            </a:r>
            <a:r>
              <a:rPr lang="en-US" dirty="0"/>
              <a:t> How will </a:t>
            </a:r>
            <a:r>
              <a:rPr lang="en-US" i="1" dirty="0"/>
              <a:t>instructional methods</a:t>
            </a:r>
            <a:r>
              <a:rPr lang="en-US" dirty="0"/>
              <a:t> distinguish this course or option as honors curriculum? </a:t>
            </a:r>
          </a:p>
          <a:p>
            <a:pPr lvl="1" fontAlgn="base"/>
            <a:r>
              <a:rPr lang="en-US" dirty="0"/>
              <a:t>Incorporate innovative pedagogical approaches </a:t>
            </a:r>
          </a:p>
          <a:p>
            <a:pPr lvl="1" fontAlgn="base"/>
            <a:r>
              <a:rPr lang="en-US" dirty="0"/>
              <a:t>Provide support for integrative learning </a:t>
            </a:r>
          </a:p>
          <a:p>
            <a:pPr lvl="1" fontAlgn="base"/>
            <a:r>
              <a:rPr lang="en-US" dirty="0"/>
              <a:t>Offer opportunities outside of the classroom for enrichment related to course material  </a:t>
            </a:r>
          </a:p>
          <a:p>
            <a:pPr lvl="1" fontAlgn="base"/>
            <a:r>
              <a:rPr lang="en-US" dirty="0"/>
              <a:t>Foster active participatory experiences </a:t>
            </a:r>
          </a:p>
          <a:p>
            <a:pPr lvl="1" fontAlgn="base"/>
            <a:r>
              <a:rPr lang="en-US" dirty="0"/>
              <a:t>Challenge students to think in new ways </a:t>
            </a:r>
          </a:p>
          <a:p>
            <a:pPr lvl="1" fontAlgn="base"/>
            <a:r>
              <a:rPr lang="en-US" dirty="0"/>
              <a:t>Encourage students to collaborate in solving problems and producing intellectual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9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DE66-F70D-FD4E-A557-E022948A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4384"/>
            <a:ext cx="10131425" cy="172148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Assignments and Activities:</a:t>
            </a:r>
            <a:r>
              <a:rPr lang="en-US" dirty="0"/>
              <a:t> How will the  </a:t>
            </a:r>
            <a:r>
              <a:rPr lang="en-US" i="1" dirty="0"/>
              <a:t>assignments and activities</a:t>
            </a:r>
            <a:r>
              <a:rPr lang="en-US" dirty="0"/>
              <a:t> distinguish this honors curriculum?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03C6-4AAD-1441-A02E-2675CB9B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 Place responsibility for learning upon the student  </a:t>
            </a:r>
          </a:p>
          <a:p>
            <a:pPr fontAlgn="base"/>
            <a:r>
              <a:rPr lang="en-US" dirty="0"/>
              <a:t>Integrate cumulative learning </a:t>
            </a:r>
          </a:p>
          <a:p>
            <a:pPr fontAlgn="base"/>
            <a:r>
              <a:rPr lang="en-US" dirty="0"/>
              <a:t>Incorporate connections to real-world problems, settings, communities and outcomes </a:t>
            </a:r>
          </a:p>
          <a:p>
            <a:pPr fontAlgn="base"/>
            <a:r>
              <a:rPr lang="en-US" dirty="0"/>
              <a:t>Require students to be active learners </a:t>
            </a:r>
          </a:p>
          <a:p>
            <a:pPr fontAlgn="base"/>
            <a:r>
              <a:rPr lang="en-US" dirty="0"/>
              <a:t>Provide opportunities for students to use drafts, peer feedback and other iterative strategies to improve end products </a:t>
            </a:r>
          </a:p>
          <a:p>
            <a:pPr fontAlgn="base"/>
            <a:r>
              <a:rPr lang="en-US" dirty="0"/>
              <a:t>Cultivate leadership qualities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EEB7-6B40-314C-BC51-0D963612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9382"/>
            <a:ext cx="10131425" cy="18164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Learning Outcomes and Assessment:</a:t>
            </a:r>
            <a:r>
              <a:rPr lang="en-US" dirty="0"/>
              <a:t> How will </a:t>
            </a:r>
            <a:r>
              <a:rPr lang="en-US" i="1" dirty="0"/>
              <a:t>learning outcomes and assessment measures</a:t>
            </a:r>
            <a:r>
              <a:rPr lang="en-US" dirty="0"/>
              <a:t> distinguish this course or option as honors curriculum?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1D111-1CA7-464E-AF3F-1BEFA745C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Incorporate higher cognitive and metacognitive skills </a:t>
            </a:r>
          </a:p>
          <a:p>
            <a:pPr fontAlgn="base"/>
            <a:r>
              <a:rPr lang="en-US" dirty="0"/>
              <a:t>Integrate knowledge and skills </a:t>
            </a:r>
          </a:p>
          <a:p>
            <a:pPr fontAlgn="base"/>
            <a:r>
              <a:rPr lang="en-US" dirty="0"/>
              <a:t>Provide a range of assessments of learning, including projects, performances, presentations, and/or service learning activities </a:t>
            </a:r>
          </a:p>
          <a:p>
            <a:pPr fontAlgn="base"/>
            <a:r>
              <a:rPr lang="en-US" dirty="0"/>
              <a:t>Provide measurable objectives that students will be expected to accomplish</a:t>
            </a:r>
          </a:p>
          <a:p>
            <a:pPr fontAlgn="base"/>
            <a:r>
              <a:rPr lang="en-US" dirty="0"/>
              <a:t>Review and Rewrite SLOs to meet Student Learning Products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7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{5227C748-68ED-4543-AC42-8262B98F456A}tf10001058</Template>
  <TotalTime>77</TotalTime>
  <Words>813</Words>
  <Application>Microsoft Macintosh PowerPoint</Application>
  <PresentationFormat>Widescreen</PresentationFormat>
  <Paragraphs>143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Times New Roman</vt:lpstr>
      <vt:lpstr>Celestial</vt:lpstr>
      <vt:lpstr>Best Practices: Honors Education</vt:lpstr>
      <vt:lpstr>What Makes Honors Honors?</vt:lpstr>
      <vt:lpstr>Circle of Talent Development</vt:lpstr>
      <vt:lpstr>Three Pillars of Honors Education</vt:lpstr>
      <vt:lpstr>Class Development</vt:lpstr>
      <vt:lpstr>  Re-IMaGINE Curriculum NOT Just a COURSE&gt;&gt;&gt; Content: How will the  content distinguish this course or option as honors curriculum?   </vt:lpstr>
      <vt:lpstr>Re-imagine Curriculum Continued…</vt:lpstr>
      <vt:lpstr>  Assignments and Activities: How will the  assignments and activities distinguish this honors curriculum?   </vt:lpstr>
      <vt:lpstr>Student Learning Outcomes and Assessment: How will learning outcomes and assessment measures distinguish this course or option as honors curriculum?</vt:lpstr>
      <vt:lpstr>Deeper Look Into Learning Outcomes and Student Products</vt:lpstr>
      <vt:lpstr> Table of evidence: An information synthesis strategy for honors students  Kristen Sethares Professor, College of Nursing and Health Sciences</vt:lpstr>
      <vt:lpstr>Background</vt:lpstr>
      <vt:lpstr>Method</vt:lpstr>
      <vt:lpstr>Exemplar of evidence table</vt:lpstr>
      <vt:lpstr>References</vt:lpstr>
      <vt:lpstr>Honors “Carve-Out” Courses: What, When, How? </vt:lpstr>
      <vt:lpstr>WHAT…?</vt:lpstr>
      <vt:lpstr>What…? Cont’d</vt:lpstr>
      <vt:lpstr>When…?</vt:lpstr>
      <vt:lpstr>How…?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Practices: Honors Education</dc:title>
  <dc:creator>Brian J Ayotte</dc:creator>
  <cp:lastModifiedBy>Brian J Ayotte</cp:lastModifiedBy>
  <cp:revision>11</cp:revision>
  <dcterms:created xsi:type="dcterms:W3CDTF">2020-01-15T15:30:11Z</dcterms:created>
  <dcterms:modified xsi:type="dcterms:W3CDTF">2020-01-17T12:21:50Z</dcterms:modified>
</cp:coreProperties>
</file>